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5" r:id="rId3"/>
    <p:sldId id="296" r:id="rId4"/>
    <p:sldId id="287" r:id="rId5"/>
    <p:sldId id="288" r:id="rId6"/>
    <p:sldId id="273" r:id="rId7"/>
    <p:sldId id="272" r:id="rId8"/>
    <p:sldId id="291" r:id="rId9"/>
    <p:sldId id="289" r:id="rId10"/>
    <p:sldId id="257" r:id="rId11"/>
    <p:sldId id="290" r:id="rId12"/>
    <p:sldId id="297" r:id="rId13"/>
    <p:sldId id="292" r:id="rId14"/>
    <p:sldId id="264" r:id="rId15"/>
    <p:sldId id="271" r:id="rId16"/>
    <p:sldId id="281" r:id="rId17"/>
    <p:sldId id="265" r:id="rId18"/>
    <p:sldId id="276" r:id="rId19"/>
    <p:sldId id="280" r:id="rId20"/>
    <p:sldId id="269" r:id="rId21"/>
    <p:sldId id="278" r:id="rId22"/>
    <p:sldId id="279" r:id="rId23"/>
    <p:sldId id="293" r:id="rId24"/>
    <p:sldId id="270" r:id="rId25"/>
    <p:sldId id="284" r:id="rId26"/>
    <p:sldId id="285" r:id="rId27"/>
    <p:sldId id="266" r:id="rId28"/>
    <p:sldId id="277" r:id="rId29"/>
    <p:sldId id="267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30419-F455-473B-9CCF-4EED2838E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543" y="2976038"/>
            <a:ext cx="9440034" cy="1828801"/>
          </a:xfrm>
        </p:spPr>
        <p:txBody>
          <a:bodyPr/>
          <a:lstStyle/>
          <a:p>
            <a:r>
              <a:rPr lang="sv-SE" dirty="0"/>
              <a:t>Annorlunda druvsorter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72264E-8587-4B3E-AAEE-F4A669C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804839"/>
            <a:ext cx="9440034" cy="1049867"/>
          </a:xfrm>
        </p:spPr>
        <p:txBody>
          <a:bodyPr>
            <a:normAutofit fontScale="25000" lnSpcReduction="20000"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sz="11200" dirty="0">
                <a:latin typeface="Georgia" panose="02040502050405020303" pitchFamily="18" charset="0"/>
              </a:rPr>
              <a:t>Sebastian Ekrot</a:t>
            </a:r>
          </a:p>
          <a:p>
            <a:r>
              <a:rPr lang="sv-SE" sz="8000" dirty="0">
                <a:latin typeface="Georgia" panose="02040502050405020303" pitchFamily="18" charset="0"/>
              </a:rPr>
              <a:t>Systembolaget / Restaurang </a:t>
            </a:r>
            <a:r>
              <a:rPr lang="sv-SE" sz="8000" dirty="0" err="1">
                <a:latin typeface="Georgia" panose="02040502050405020303" pitchFamily="18" charset="0"/>
              </a:rPr>
              <a:t>Bhoga</a:t>
            </a:r>
            <a:r>
              <a:rPr lang="sv-SE" sz="80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14C50D-9247-417D-8D53-2B31CDF3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7" y="0"/>
            <a:ext cx="8162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5698F-1EAC-4371-B890-B61CEEBA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Tillverkningsmetod – </a:t>
            </a:r>
            <a:r>
              <a:rPr lang="sv-SE" dirty="0" err="1"/>
              <a:t>Pét</a:t>
            </a:r>
            <a:r>
              <a:rPr lang="sv-SE" dirty="0"/>
              <a:t>-Nat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6F3CD5-AAC0-4511-B17F-F6F8CB76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i="1" dirty="0" err="1"/>
              <a:t>Méthode</a:t>
            </a:r>
            <a:r>
              <a:rPr lang="en-US" sz="2800" i="1" dirty="0"/>
              <a:t> </a:t>
            </a:r>
            <a:r>
              <a:rPr lang="en-US" sz="2800" i="1" dirty="0" err="1"/>
              <a:t>Ancestrale</a:t>
            </a:r>
            <a:r>
              <a:rPr lang="en-US" sz="2800" i="1" dirty="0"/>
              <a:t> – </a:t>
            </a:r>
            <a:r>
              <a:rPr lang="en-US" sz="2800" i="1" dirty="0" err="1"/>
              <a:t>äldre</a:t>
            </a:r>
            <a:r>
              <a:rPr lang="en-US" sz="2800" i="1" dirty="0"/>
              <a:t> </a:t>
            </a:r>
            <a:r>
              <a:rPr lang="en-US" sz="2800" i="1" dirty="0" err="1"/>
              <a:t>än</a:t>
            </a:r>
            <a:r>
              <a:rPr lang="en-US" sz="2800" i="1" dirty="0"/>
              <a:t> </a:t>
            </a:r>
            <a:r>
              <a:rPr lang="en-US" sz="2800" i="1" dirty="0" err="1"/>
              <a:t>champagnemetoden</a:t>
            </a:r>
            <a:endParaRPr lang="en-US" sz="2800" i="1" dirty="0"/>
          </a:p>
          <a:p>
            <a:pPr marL="36900" indent="0" algn="ctr">
              <a:buNone/>
            </a:pPr>
            <a:r>
              <a:rPr lang="en-US" sz="2800" dirty="0" err="1"/>
              <a:t>även</a:t>
            </a:r>
            <a:r>
              <a:rPr lang="en-US" sz="2800" dirty="0"/>
              <a:t> </a:t>
            </a:r>
            <a:r>
              <a:rPr lang="en-US" sz="2800" dirty="0" err="1"/>
              <a:t>kallat</a:t>
            </a:r>
            <a:r>
              <a:rPr lang="en-US" sz="2800" dirty="0"/>
              <a:t> </a:t>
            </a:r>
            <a:r>
              <a:rPr lang="en-US" sz="2800" i="1" dirty="0"/>
              <a:t>'</a:t>
            </a:r>
            <a:r>
              <a:rPr lang="en-US" sz="2800" i="1" dirty="0" err="1"/>
              <a:t>Pétillant</a:t>
            </a:r>
            <a:r>
              <a:rPr lang="en-US" sz="2800" i="1" dirty="0"/>
              <a:t> Naturel</a:t>
            </a:r>
            <a:r>
              <a:rPr lang="en-US" sz="2800" dirty="0"/>
              <a:t>’,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i="1" dirty="0" err="1"/>
              <a:t>Pét</a:t>
            </a:r>
            <a:r>
              <a:rPr lang="en-US" sz="2800" i="1" dirty="0"/>
              <a:t>-Nat</a:t>
            </a:r>
          </a:p>
          <a:p>
            <a:pPr marL="36900" indent="0" algn="ctr">
              <a:buNone/>
            </a:pPr>
            <a:endParaRPr lang="en-US" sz="2800" i="1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en-US" sz="2800" i="1" dirty="0" err="1">
                <a:latin typeface="Georgia" panose="02040502050405020303" pitchFamily="18" charset="0"/>
              </a:rPr>
              <a:t>En</a:t>
            </a:r>
            <a:r>
              <a:rPr lang="en-US" sz="2800" i="1" dirty="0">
                <a:latin typeface="Georgia" panose="02040502050405020303" pitchFamily="18" charset="0"/>
              </a:rPr>
              <a:t> </a:t>
            </a:r>
            <a:r>
              <a:rPr lang="en-US" sz="2800" i="1" dirty="0" err="1">
                <a:latin typeface="Georgia" panose="02040502050405020303" pitchFamily="18" charset="0"/>
              </a:rPr>
              <a:t>avstannad</a:t>
            </a:r>
            <a:r>
              <a:rPr lang="en-US" sz="2800" i="1" dirty="0">
                <a:latin typeface="Georgia" panose="02040502050405020303" pitchFamily="18" charset="0"/>
              </a:rPr>
              <a:t>, </a:t>
            </a:r>
            <a:r>
              <a:rPr lang="en-US" sz="2800" i="1" dirty="0" err="1">
                <a:latin typeface="Georgia" panose="02040502050405020303" pitchFamily="18" charset="0"/>
              </a:rPr>
              <a:t>första</a:t>
            </a:r>
            <a:r>
              <a:rPr lang="en-US" sz="2800" i="1" dirty="0">
                <a:latin typeface="Georgia" panose="02040502050405020303" pitchFamily="18" charset="0"/>
              </a:rPr>
              <a:t> </a:t>
            </a:r>
            <a:r>
              <a:rPr lang="en-US" sz="2800" i="1" dirty="0" err="1">
                <a:latin typeface="Georgia" panose="02040502050405020303" pitchFamily="18" charset="0"/>
              </a:rPr>
              <a:t>alkoholjäsning</a:t>
            </a:r>
            <a:r>
              <a:rPr lang="en-US" sz="2800" i="1" dirty="0">
                <a:latin typeface="Georgia" panose="02040502050405020303" pitchFamily="18" charset="0"/>
              </a:rPr>
              <a:t> </a:t>
            </a:r>
            <a:r>
              <a:rPr lang="en-US" sz="2800" i="1" dirty="0" err="1">
                <a:latin typeface="Georgia" panose="02040502050405020303" pitchFamily="18" charset="0"/>
              </a:rPr>
              <a:t>på</a:t>
            </a:r>
            <a:r>
              <a:rPr lang="en-US" sz="2800" i="1" dirty="0">
                <a:latin typeface="Georgia" panose="02040502050405020303" pitchFamily="18" charset="0"/>
              </a:rPr>
              <a:t> </a:t>
            </a:r>
            <a:r>
              <a:rPr lang="en-US" sz="2800" i="1" dirty="0" err="1">
                <a:latin typeface="Georgia" panose="02040502050405020303" pitchFamily="18" charset="0"/>
              </a:rPr>
              <a:t>flaska</a:t>
            </a:r>
            <a:endParaRPr lang="sv-SE" sz="2500" i="1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2500" dirty="0"/>
          </a:p>
          <a:p>
            <a:pPr marL="36900" indent="0" algn="ctr">
              <a:buNone/>
            </a:pPr>
            <a:endParaRPr lang="sv-SE" sz="2500" dirty="0"/>
          </a:p>
          <a:p>
            <a:pPr marL="36900" indent="0" algn="ctr">
              <a:buNone/>
            </a:pPr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58283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6723E-27E6-4F14-B2A1-006C2C75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Tillverkningsmetod – </a:t>
            </a:r>
            <a:r>
              <a:rPr lang="sv-SE" dirty="0" err="1"/>
              <a:t>skalkontakt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25EFCD-81C8-427A-A04D-65AA3F0A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3000" dirty="0"/>
              <a:t>Tillför strävhet, tanniner till vita viner</a:t>
            </a:r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Tillför smakrikedom, karaktär – och oxidation</a:t>
            </a:r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Dimmigt utseende? Ja</a:t>
            </a:r>
          </a:p>
        </p:txBody>
      </p:sp>
    </p:spTree>
    <p:extLst>
      <p:ext uri="{BB962C8B-B14F-4D97-AF65-F5344CB8AC3E}">
        <p14:creationId xmlns:p14="http://schemas.microsoft.com/office/powerpoint/2010/main" val="59692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A1B4E3-887C-4940-B113-242A3C2B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-110067"/>
            <a:ext cx="5226050" cy="69680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AC9EF-1383-44D1-B86B-FE32B0950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-9314"/>
            <a:ext cx="489349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571DDA7-AB6D-4976-B92B-A0F3F21F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0" y="-107582"/>
            <a:ext cx="12388850" cy="69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3323A-1BBD-4430-87E1-60EF37BA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Días</a:t>
            </a:r>
            <a:r>
              <a:rPr lang="sv-SE" dirty="0"/>
              <a:t> de </a:t>
            </a:r>
            <a:r>
              <a:rPr lang="sv-SE" dirty="0" err="1"/>
              <a:t>Verano</a:t>
            </a:r>
            <a:r>
              <a:rPr lang="sv-SE" dirty="0"/>
              <a:t> </a:t>
            </a:r>
            <a:r>
              <a:rPr lang="sv-SE" dirty="0" err="1"/>
              <a:t>Reserva</a:t>
            </a:r>
            <a:r>
              <a:rPr lang="sv-SE" dirty="0"/>
              <a:t> Muscat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938EA7B-E835-42E4-B2CD-0A25B227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Miguel Torres</a:t>
            </a:r>
          </a:p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Druvsort: Muscat</a:t>
            </a:r>
          </a:p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Sockerhalt 5 gram/liter </a:t>
            </a:r>
          </a:p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Chile – Region del Sur</a:t>
            </a:r>
          </a:p>
          <a:p>
            <a:pPr marL="36900" indent="0" algn="ctr">
              <a:buNone/>
            </a:pPr>
            <a:r>
              <a:rPr lang="sv-SE" sz="2800" dirty="0">
                <a:latin typeface="Georgia" panose="02040502050405020303" pitchFamily="18" charset="0"/>
              </a:rPr>
              <a:t>Valle del </a:t>
            </a:r>
            <a:r>
              <a:rPr lang="sv-SE" sz="2800" dirty="0" err="1">
                <a:latin typeface="Georgia" panose="02040502050405020303" pitchFamily="18" charset="0"/>
              </a:rPr>
              <a:t>Itata</a:t>
            </a:r>
            <a:r>
              <a:rPr lang="sv-SE" sz="2800" dirty="0">
                <a:latin typeface="Georgia" panose="02040502050405020303" pitchFamily="18" charset="0"/>
              </a:rPr>
              <a:t> ligger cirka 35 mil söder om Santiago</a:t>
            </a:r>
          </a:p>
          <a:p>
            <a:pPr marL="36900" indent="0" algn="ctr">
              <a:buNone/>
            </a:pPr>
            <a:r>
              <a:rPr lang="sv-SE" sz="2800" dirty="0">
                <a:latin typeface="Georgia" panose="02040502050405020303" pitchFamily="18" charset="0"/>
              </a:rPr>
              <a:t>99 kr, nr 6731</a:t>
            </a:r>
          </a:p>
          <a:p>
            <a:pPr marL="36900" indent="0" algn="ctr">
              <a:buNone/>
            </a:pPr>
            <a:endParaRPr lang="sv-SE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D937C60-FDDD-4335-9031-743AE59A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9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92E677-CA8E-4E47-8389-DD1C9BB3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8" y="0"/>
            <a:ext cx="10269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88147-0B5D-434D-9187-109E0DED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400" dirty="0"/>
              <a:t>2. </a:t>
            </a:r>
            <a:r>
              <a:rPr lang="sv-SE" sz="3400" dirty="0" err="1"/>
              <a:t>Domaine</a:t>
            </a:r>
            <a:r>
              <a:rPr lang="sv-SE" sz="3400" dirty="0"/>
              <a:t> du Château de la </a:t>
            </a:r>
            <a:r>
              <a:rPr lang="sv-SE" sz="3400" dirty="0" err="1"/>
              <a:t>Violette</a:t>
            </a:r>
            <a:r>
              <a:rPr lang="sv-SE" sz="3400" dirty="0"/>
              <a:t> ”Les </a:t>
            </a:r>
            <a:r>
              <a:rPr lang="sv-SE" sz="3400" dirty="0" err="1"/>
              <a:t>Abymes</a:t>
            </a:r>
            <a:r>
              <a:rPr lang="sv-SE" sz="3400" dirty="0"/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CCEF3B-C98B-44CE-B849-59D5A454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3200" dirty="0">
                <a:latin typeface="Georgia" panose="02040502050405020303" pitchFamily="18" charset="0"/>
              </a:rPr>
              <a:t>Druvsort: </a:t>
            </a:r>
            <a:r>
              <a:rPr lang="sv-SE" sz="3200" dirty="0" err="1">
                <a:latin typeface="Georgia" panose="02040502050405020303" pitchFamily="18" charset="0"/>
              </a:rPr>
              <a:t>Jacquère</a:t>
            </a: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Sockerhalt mindre än 3 gram/liter</a:t>
            </a: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Frankrike, Savoie</a:t>
            </a: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103 kr, nr 2168</a:t>
            </a:r>
          </a:p>
        </p:txBody>
      </p:sp>
    </p:spTree>
    <p:extLst>
      <p:ext uri="{BB962C8B-B14F-4D97-AF65-F5344CB8AC3E}">
        <p14:creationId xmlns:p14="http://schemas.microsoft.com/office/powerpoint/2010/main" val="390467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BFF21E3-55F4-4593-BA66-66EF6128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fuge-de-marie-louise.com/4172-thickbox_default/saucisson-de-savoie-au-fromage-de-chevre.jpg">
            <a:extLst>
              <a:ext uri="{FF2B5EF4-FFF2-40B4-BE49-F238E27FC236}">
                <a16:creationId xmlns:a16="http://schemas.microsoft.com/office/drawing/2014/main" id="{2443A980-A59F-42D9-AEEF-AEC5E115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1" y="-8070"/>
            <a:ext cx="9158638" cy="68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E49E81-9C79-41FC-A8E1-E33E7959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1E2E0-C8F2-4F9D-8A74-160D0145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</a:t>
            </a:r>
            <a:r>
              <a:rPr lang="sv-SE" dirty="0" err="1"/>
              <a:t>Hiruzta</a:t>
            </a:r>
            <a:r>
              <a:rPr lang="sv-SE" dirty="0"/>
              <a:t> </a:t>
            </a:r>
            <a:r>
              <a:rPr lang="sv-SE" dirty="0" err="1"/>
              <a:t>Txakolina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B7ABB0-A0AB-4F51-926D-E7E5A497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Spanien, öster om Bilbao, Baskien</a:t>
            </a: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Druvsorter: 95% </a:t>
            </a:r>
            <a:r>
              <a:rPr lang="sv-SE" sz="3000" dirty="0" err="1">
                <a:latin typeface="Georgia" panose="02040502050405020303" pitchFamily="18" charset="0"/>
              </a:rPr>
              <a:t>hondarrabi</a:t>
            </a:r>
            <a:r>
              <a:rPr lang="sv-SE" sz="3000" dirty="0">
                <a:latin typeface="Georgia" panose="02040502050405020303" pitchFamily="18" charset="0"/>
              </a:rPr>
              <a:t> </a:t>
            </a:r>
            <a:r>
              <a:rPr lang="sv-SE" sz="3000" dirty="0" err="1">
                <a:latin typeface="Georgia" panose="02040502050405020303" pitchFamily="18" charset="0"/>
              </a:rPr>
              <a:t>zuri</a:t>
            </a:r>
            <a:r>
              <a:rPr lang="sv-SE" sz="3000" dirty="0">
                <a:latin typeface="Georgia" panose="02040502050405020303" pitchFamily="18" charset="0"/>
              </a:rPr>
              <a:t> och 5% gros </a:t>
            </a:r>
            <a:r>
              <a:rPr lang="sv-SE" sz="3000" dirty="0" err="1">
                <a:latin typeface="Georgia" panose="02040502050405020303" pitchFamily="18" charset="0"/>
              </a:rPr>
              <a:t>manseng</a:t>
            </a: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Sockerhalt 3 gram/liter</a:t>
            </a: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119 kr, nr 2289 </a:t>
            </a:r>
          </a:p>
        </p:txBody>
      </p:sp>
    </p:spTree>
    <p:extLst>
      <p:ext uri="{BB962C8B-B14F-4D97-AF65-F5344CB8AC3E}">
        <p14:creationId xmlns:p14="http://schemas.microsoft.com/office/powerpoint/2010/main" val="154987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ED52CAD-644A-477C-9405-7202782A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8913EE-7008-45C6-AEBE-29A422B6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48220"/>
            <a:ext cx="10414000" cy="69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B85A24-DF99-4001-9B3F-3E4AC935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63546C-C063-43F6-924E-232DD11C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4. </a:t>
            </a:r>
            <a:r>
              <a:rPr lang="sv-SE" dirty="0" err="1"/>
              <a:t>Mezzacorona</a:t>
            </a:r>
            <a:r>
              <a:rPr lang="sv-SE" dirty="0"/>
              <a:t> </a:t>
            </a:r>
            <a:r>
              <a:rPr lang="sv-SE" dirty="0" err="1"/>
              <a:t>Lagrein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FB0A1-524F-45EB-89B8-53382E50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sv-SE" sz="3000" dirty="0"/>
              <a:t>Italien, Trentino-Alto Adige</a:t>
            </a:r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Druvsort: </a:t>
            </a:r>
            <a:r>
              <a:rPr lang="sv-SE" sz="3000" dirty="0" err="1"/>
              <a:t>Lagrein</a:t>
            </a:r>
            <a:endParaRPr lang="sv-SE" sz="3000" dirty="0"/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Sockerhalt 3 gram/liter </a:t>
            </a:r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75 kr, nr 22951</a:t>
            </a:r>
          </a:p>
        </p:txBody>
      </p:sp>
    </p:spTree>
    <p:extLst>
      <p:ext uri="{BB962C8B-B14F-4D97-AF65-F5344CB8AC3E}">
        <p14:creationId xmlns:p14="http://schemas.microsoft.com/office/powerpoint/2010/main" val="223631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E0E9BFB-B6D8-474A-A3B1-222E63E0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B714348-3166-44F3-9B3C-157EFDB8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28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515F5-8BFF-4301-87D8-0FDB5836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dirty="0">
                <a:latin typeface="Georgia" panose="02040502050405020303" pitchFamily="18" charset="0"/>
              </a:rPr>
              <a:t>5. </a:t>
            </a:r>
            <a:r>
              <a:rPr lang="sv-SE" dirty="0" err="1">
                <a:latin typeface="Georgia" panose="02040502050405020303" pitchFamily="18" charset="0"/>
              </a:rPr>
              <a:t>Ktima</a:t>
            </a:r>
            <a:r>
              <a:rPr lang="sv-SE" dirty="0">
                <a:latin typeface="Georgia" panose="02040502050405020303" pitchFamily="18" charset="0"/>
              </a:rPr>
              <a:t> Kir-</a:t>
            </a:r>
            <a:r>
              <a:rPr lang="sv-SE" dirty="0" err="1">
                <a:latin typeface="Georgia" panose="02040502050405020303" pitchFamily="18" charset="0"/>
              </a:rPr>
              <a:t>Yianni</a:t>
            </a:r>
            <a:r>
              <a:rPr lang="sv-SE" dirty="0">
                <a:latin typeface="Georgia" panose="02040502050405020303" pitchFamily="18" charset="0"/>
              </a:rPr>
              <a:t>, </a:t>
            </a:r>
            <a:r>
              <a:rPr lang="sv-SE" dirty="0" err="1">
                <a:latin typeface="Georgia" panose="02040502050405020303" pitchFamily="18" charset="0"/>
              </a:rPr>
              <a:t>Yianakohori</a:t>
            </a:r>
            <a:r>
              <a:rPr lang="sv-SE" dirty="0">
                <a:latin typeface="Georgia" panose="02040502050405020303" pitchFamily="18" charset="0"/>
              </a:rPr>
              <a:t> Hills 2014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C43DBE-CB09-4B8B-89FB-1B7203CFD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sv-SE" sz="3000" dirty="0"/>
              <a:t>Grekland, Makedonien, </a:t>
            </a:r>
          </a:p>
          <a:p>
            <a:pPr marL="36900" indent="0" algn="ctr">
              <a:buNone/>
            </a:pPr>
            <a:endParaRPr lang="sv-SE" sz="3000" dirty="0"/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Druvsort: 50% </a:t>
            </a:r>
            <a:r>
              <a:rPr lang="sv-SE" sz="3000" dirty="0" err="1">
                <a:latin typeface="Georgia" panose="02040502050405020303" pitchFamily="18" charset="0"/>
              </a:rPr>
              <a:t>xinomavro</a:t>
            </a:r>
            <a:r>
              <a:rPr lang="sv-SE" sz="3000" dirty="0">
                <a:latin typeface="Georgia" panose="02040502050405020303" pitchFamily="18" charset="0"/>
              </a:rPr>
              <a:t>, 30% </a:t>
            </a:r>
            <a:r>
              <a:rPr lang="sv-SE" sz="3000" dirty="0" err="1">
                <a:latin typeface="Georgia" panose="02040502050405020303" pitchFamily="18" charset="0"/>
              </a:rPr>
              <a:t>merlot</a:t>
            </a:r>
            <a:r>
              <a:rPr lang="sv-SE" sz="3000" dirty="0">
                <a:latin typeface="Georgia" panose="02040502050405020303" pitchFamily="18" charset="0"/>
              </a:rPr>
              <a:t>, 20% </a:t>
            </a:r>
            <a:r>
              <a:rPr lang="sv-SE" sz="3000" dirty="0" err="1">
                <a:latin typeface="Georgia" panose="02040502050405020303" pitchFamily="18" charset="0"/>
              </a:rPr>
              <a:t>syrah</a:t>
            </a: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30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3000" dirty="0">
                <a:latin typeface="Georgia" panose="02040502050405020303" pitchFamily="18" charset="0"/>
              </a:rPr>
              <a:t>114 kr, nr 2850</a:t>
            </a:r>
          </a:p>
        </p:txBody>
      </p:sp>
    </p:spTree>
    <p:extLst>
      <p:ext uri="{BB962C8B-B14F-4D97-AF65-F5344CB8AC3E}">
        <p14:creationId xmlns:p14="http://schemas.microsoft.com/office/powerpoint/2010/main" val="411297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1E4AD90-5844-4F63-A256-A7031422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70" y="0"/>
            <a:ext cx="185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9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AC17A-78EE-4612-95B0-7D70565C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6. 2012 Château </a:t>
            </a:r>
            <a:r>
              <a:rPr lang="sv-SE" dirty="0" err="1"/>
              <a:t>Bouscassé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A6A5C9-E93E-4899-B8FA-1BC4B1C0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Frankrike, sydväst, </a:t>
            </a:r>
            <a:r>
              <a:rPr lang="sv-SE" sz="2500" dirty="0" err="1">
                <a:latin typeface="Georgia" panose="02040502050405020303" pitchFamily="18" charset="0"/>
              </a:rPr>
              <a:t>Madiran</a:t>
            </a:r>
            <a:endParaRPr lang="sv-SE" sz="25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Druvsorter: 50% </a:t>
            </a:r>
            <a:r>
              <a:rPr lang="sv-SE" sz="2500" dirty="0" err="1">
                <a:latin typeface="Georgia" panose="02040502050405020303" pitchFamily="18" charset="0"/>
              </a:rPr>
              <a:t>tannat</a:t>
            </a:r>
            <a:r>
              <a:rPr lang="sv-SE" sz="2500" dirty="0">
                <a:latin typeface="Georgia" panose="02040502050405020303" pitchFamily="18" charset="0"/>
              </a:rPr>
              <a:t>, 26% </a:t>
            </a:r>
            <a:r>
              <a:rPr lang="sv-SE" sz="2500" dirty="0" err="1">
                <a:latin typeface="Georgia" panose="02040502050405020303" pitchFamily="18" charset="0"/>
              </a:rPr>
              <a:t>cabernet</a:t>
            </a:r>
            <a:r>
              <a:rPr lang="sv-SE" sz="2500" dirty="0">
                <a:latin typeface="Georgia" panose="02040502050405020303" pitchFamily="18" charset="0"/>
              </a:rPr>
              <a:t> sauvignon, 24% </a:t>
            </a:r>
            <a:r>
              <a:rPr lang="sv-SE" sz="2500" dirty="0" err="1">
                <a:latin typeface="Georgia" panose="02040502050405020303" pitchFamily="18" charset="0"/>
              </a:rPr>
              <a:t>cabernet</a:t>
            </a:r>
            <a:r>
              <a:rPr lang="sv-SE" sz="2500" dirty="0">
                <a:latin typeface="Georgia" panose="02040502050405020303" pitchFamily="18" charset="0"/>
              </a:rPr>
              <a:t> franc</a:t>
            </a:r>
          </a:p>
          <a:p>
            <a:pPr marL="36900" indent="0" algn="ctr">
              <a:buNone/>
            </a:pPr>
            <a:endParaRPr lang="sv-SE" sz="25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25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endParaRPr lang="sv-SE" sz="2500" dirty="0">
              <a:latin typeface="Georgia" panose="02040502050405020303" pitchFamily="18" charset="0"/>
            </a:endParaRPr>
          </a:p>
          <a:p>
            <a:pPr marL="36900" indent="0" algn="ctr">
              <a:buNone/>
            </a:pPr>
            <a:r>
              <a:rPr lang="sv-SE" sz="2500" dirty="0">
                <a:latin typeface="Georgia" panose="02040502050405020303" pitchFamily="18" charset="0"/>
              </a:rPr>
              <a:t>149 kr, nr 2204</a:t>
            </a:r>
          </a:p>
        </p:txBody>
      </p:sp>
    </p:spTree>
    <p:extLst>
      <p:ext uri="{BB962C8B-B14F-4D97-AF65-F5344CB8AC3E}">
        <p14:creationId xmlns:p14="http://schemas.microsoft.com/office/powerpoint/2010/main" val="71175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5F36C4-BBCA-4D91-9A57-6FF7EA5E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Gastronomin förändras – modernt, </a:t>
            </a:r>
            <a:r>
              <a:rPr lang="sv-SE" dirty="0" err="1"/>
              <a:t>nynordiskt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C9A5EB-1C4F-4731-B694-4186C54E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lvl="0" indent="0" algn="ctr">
              <a:buClr>
                <a:srgbClr val="DADADA"/>
              </a:buClr>
              <a:buNone/>
            </a:pPr>
            <a:r>
              <a:rPr lang="sv-SE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Att servera sin region – sin ”</a:t>
            </a:r>
            <a:r>
              <a:rPr lang="sv-SE" sz="3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terroir</a:t>
            </a:r>
            <a:r>
              <a:rPr lang="sv-SE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”</a:t>
            </a:r>
          </a:p>
          <a:p>
            <a:pPr marL="36900" lvl="0" indent="0" algn="ctr">
              <a:buClr>
                <a:srgbClr val="DADADA"/>
              </a:buClr>
              <a:buNone/>
            </a:pPr>
            <a:endParaRPr lang="sv-SE" sz="3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sv-SE" sz="3000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René </a:t>
            </a:r>
            <a:r>
              <a:rPr lang="sv-SE" sz="3000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Redzepi</a:t>
            </a:r>
            <a:r>
              <a:rPr lang="sv-SE" sz="3000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Restaurang </a:t>
            </a:r>
            <a:r>
              <a:rPr lang="sv-SE" sz="3000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Noma</a:t>
            </a:r>
            <a:endParaRPr lang="sv-SE" sz="3000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900" lvl="0" indent="0" algn="ctr">
              <a:buClr>
                <a:srgbClr val="DADADA"/>
              </a:buClr>
              <a:buNone/>
            </a:pPr>
            <a:endParaRPr lang="sv-SE" sz="3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sv-SE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”Nya”, lokala ingredienser </a:t>
            </a:r>
            <a:endParaRPr lang="sv-SE" dirty="0"/>
          </a:p>
          <a:p>
            <a:pPr marL="36900" indent="0" algn="ctr">
              <a:buNone/>
            </a:pPr>
            <a:r>
              <a:rPr lang="sv-SE" dirty="0"/>
              <a:t>Libbsticka / älgört / grillad grädde / grillade svartvinbärsblad / ramslökskapris</a:t>
            </a:r>
          </a:p>
          <a:p>
            <a:pPr marL="36900" indent="0" algn="ctr">
              <a:buNone/>
            </a:pPr>
            <a:r>
              <a:rPr lang="sv-SE" dirty="0"/>
              <a:t>filmjölkssorbet / surdegsglass / </a:t>
            </a:r>
          </a:p>
        </p:txBody>
      </p:sp>
    </p:spTree>
    <p:extLst>
      <p:ext uri="{BB962C8B-B14F-4D97-AF65-F5344CB8AC3E}">
        <p14:creationId xmlns:p14="http://schemas.microsoft.com/office/powerpoint/2010/main" val="101882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122AEF5-8D1E-480B-9D81-700E8947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A8B3678-8DCE-4FD4-B3FE-1BCD9A67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08" y="0"/>
            <a:ext cx="4582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27251-95A7-4ED5-8994-3E5F2A11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kännetecknar en annorlunda druvsort?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05673B-B374-4ECD-B437-CD08196E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sv-SE" sz="3000" dirty="0"/>
              <a:t>En distinkt egenskap (friskhet, kryddighet, en speciell arom)</a:t>
            </a:r>
          </a:p>
          <a:p>
            <a:pPr marL="36900" indent="0">
              <a:buNone/>
            </a:pPr>
            <a:endParaRPr lang="sv-SE" sz="3000" dirty="0"/>
          </a:p>
          <a:p>
            <a:pPr marL="36900" indent="0">
              <a:buNone/>
            </a:pPr>
            <a:r>
              <a:rPr lang="sv-SE" sz="3000" i="1" dirty="0" err="1"/>
              <a:t>Savagnin</a:t>
            </a:r>
            <a:r>
              <a:rPr lang="sv-SE" sz="3000" i="1" dirty="0"/>
              <a:t> – Jura, Frankrike (Vin </a:t>
            </a:r>
            <a:r>
              <a:rPr lang="sv-SE" sz="3000" i="1" dirty="0" err="1"/>
              <a:t>Jaune</a:t>
            </a:r>
            <a:r>
              <a:rPr lang="sv-SE" sz="3000" i="1" dirty="0"/>
              <a:t>, Vin de </a:t>
            </a:r>
            <a:r>
              <a:rPr lang="sv-SE" sz="3000" i="1" dirty="0" err="1"/>
              <a:t>Paille</a:t>
            </a:r>
            <a:r>
              <a:rPr lang="sv-SE" sz="3000" i="1" dirty="0"/>
              <a:t>)</a:t>
            </a:r>
          </a:p>
          <a:p>
            <a:pPr marL="36900" indent="0">
              <a:buNone/>
            </a:pPr>
            <a:endParaRPr lang="sv-SE" sz="3000" i="1" dirty="0"/>
          </a:p>
          <a:p>
            <a:pPr marL="36900" indent="0">
              <a:buNone/>
            </a:pPr>
            <a:r>
              <a:rPr lang="sv-SE" sz="3000" i="1" dirty="0"/>
              <a:t>Unik karaktär: rökig mineral, sherrytoner, röda äpplen, curry </a:t>
            </a:r>
          </a:p>
          <a:p>
            <a:pPr marL="36900" indent="0">
              <a:buNone/>
            </a:pPr>
            <a:endParaRPr lang="sv-SE" sz="3000" i="1" dirty="0"/>
          </a:p>
          <a:p>
            <a:pPr marL="36900" indent="0">
              <a:buNone/>
            </a:pPr>
            <a:endParaRPr lang="sv-SE" sz="3000" i="1" dirty="0"/>
          </a:p>
          <a:p>
            <a:pPr marL="36900" indent="0">
              <a:buNone/>
            </a:pPr>
            <a:endParaRPr lang="sv-SE" sz="3000" i="1" dirty="0"/>
          </a:p>
          <a:p>
            <a:pPr marL="36900" indent="0">
              <a:buNone/>
            </a:pPr>
            <a:endParaRPr lang="sv-SE" sz="3000" i="1" dirty="0"/>
          </a:p>
        </p:txBody>
      </p:sp>
    </p:spTree>
    <p:extLst>
      <p:ext uri="{BB962C8B-B14F-4D97-AF65-F5344CB8AC3E}">
        <p14:creationId xmlns:p14="http://schemas.microsoft.com/office/powerpoint/2010/main" val="198103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312C9C-1AB9-4D08-A5DC-46727A12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druvsorter ska vi prova idag?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D81FA7-BDEF-4876-95E8-B115A35E5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sv-SE" sz="3000" b="1" dirty="0"/>
              <a:t>Muscat</a:t>
            </a:r>
            <a:r>
              <a:rPr lang="sv-SE" sz="3000" dirty="0"/>
              <a:t> – kryddig, blommig</a:t>
            </a:r>
          </a:p>
          <a:p>
            <a:pPr marL="36900" indent="0" algn="ctr">
              <a:buNone/>
            </a:pPr>
            <a:r>
              <a:rPr lang="sv-SE" sz="3000" b="1" dirty="0" err="1"/>
              <a:t>Jacquère</a:t>
            </a:r>
            <a:r>
              <a:rPr lang="sv-SE" sz="3000" dirty="0"/>
              <a:t> – aromatisk, lätt struktur</a:t>
            </a:r>
          </a:p>
          <a:p>
            <a:pPr marL="36900" indent="0" algn="ctr">
              <a:buNone/>
            </a:pPr>
            <a:r>
              <a:rPr lang="sv-SE" sz="3000" b="1" dirty="0" err="1"/>
              <a:t>Hondarrabi</a:t>
            </a:r>
            <a:r>
              <a:rPr lang="sv-SE" sz="3000" b="1" dirty="0"/>
              <a:t> </a:t>
            </a:r>
            <a:r>
              <a:rPr lang="sv-SE" sz="3000" b="1" dirty="0" err="1"/>
              <a:t>zuri</a:t>
            </a:r>
            <a:r>
              <a:rPr lang="sv-SE" sz="3000" b="1" dirty="0"/>
              <a:t> </a:t>
            </a:r>
            <a:r>
              <a:rPr lang="sv-SE" sz="3000" dirty="0"/>
              <a:t>– friskhet, jästaromatisk</a:t>
            </a:r>
          </a:p>
          <a:p>
            <a:pPr marL="36900" indent="0" algn="ctr">
              <a:buNone/>
            </a:pPr>
            <a:r>
              <a:rPr lang="sv-SE" sz="3000" b="1" dirty="0" err="1"/>
              <a:t>Lagrein</a:t>
            </a:r>
            <a:r>
              <a:rPr lang="sv-SE" sz="3000" b="1" dirty="0"/>
              <a:t> – </a:t>
            </a:r>
            <a:r>
              <a:rPr lang="sv-SE" sz="3000" dirty="0"/>
              <a:t>hallon, fruktighet</a:t>
            </a:r>
          </a:p>
          <a:p>
            <a:pPr marL="36900" indent="0" algn="ctr">
              <a:buNone/>
            </a:pPr>
            <a:r>
              <a:rPr lang="sv-SE" sz="3000" b="1" dirty="0" err="1"/>
              <a:t>Xynomavro</a:t>
            </a:r>
            <a:r>
              <a:rPr lang="sv-SE" sz="3000" dirty="0"/>
              <a:t> – blåbär, björnbär, fruktighet</a:t>
            </a:r>
          </a:p>
          <a:p>
            <a:pPr marL="36900" indent="0" algn="ctr">
              <a:buNone/>
            </a:pPr>
            <a:r>
              <a:rPr lang="sv-SE" sz="3000" b="1" dirty="0" err="1"/>
              <a:t>Tannat</a:t>
            </a:r>
            <a:r>
              <a:rPr lang="sv-SE" sz="3000" dirty="0"/>
              <a:t> – struktur, friskhet, stramhet</a:t>
            </a:r>
          </a:p>
          <a:p>
            <a:pPr marL="36900" indent="0" algn="ctr">
              <a:buNone/>
            </a:pPr>
            <a:endParaRPr lang="sv-SE" dirty="0"/>
          </a:p>
          <a:p>
            <a:pPr marL="3690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60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E6EA4E-9759-438E-970E-0AFDEF23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Synen på vin förändras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3A5F55-1327-40B4-AC5E-E566E373E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3000" dirty="0"/>
              <a:t>Det finns ”inga” regler” – framställ det du vill! </a:t>
            </a:r>
          </a:p>
          <a:p>
            <a:pPr algn="ctr"/>
            <a:endParaRPr lang="sv-SE" sz="3000" dirty="0"/>
          </a:p>
          <a:p>
            <a:pPr marL="36900" indent="0" algn="ctr">
              <a:buNone/>
            </a:pPr>
            <a:r>
              <a:rPr lang="sv-SE" sz="3000" dirty="0"/>
              <a:t>Moderna lantviner utanför lagstiftningen </a:t>
            </a:r>
          </a:p>
          <a:p>
            <a:pPr marL="36900" indent="0" algn="ctr">
              <a:buNone/>
            </a:pP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14217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AD08-FD9E-4694-9BB6-3DEBA05E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Naturvin – delar upp konsumenter i två läger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D2F84-4557-4C7B-81B2-101EBA304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sv-SE" sz="3500" dirty="0"/>
              <a:t>Utgår från traditionella och klassiska druvsorter</a:t>
            </a:r>
          </a:p>
          <a:p>
            <a:pPr marL="36900" indent="0" algn="ctr">
              <a:buNone/>
            </a:pPr>
            <a:r>
              <a:rPr lang="sv-SE" sz="3500" dirty="0"/>
              <a:t>(tar det i en helt ny riktning)</a:t>
            </a:r>
          </a:p>
          <a:p>
            <a:pPr marL="36900" indent="0" algn="ctr">
              <a:buNone/>
            </a:pPr>
            <a:r>
              <a:rPr lang="sv-SE" sz="3500" i="1" dirty="0"/>
              <a:t>”  - Spännande, annorlunda smaker!”</a:t>
            </a:r>
          </a:p>
          <a:p>
            <a:pPr marL="36900" indent="0" algn="ctr">
              <a:buNone/>
            </a:pPr>
            <a:r>
              <a:rPr lang="sv-SE" sz="3500" i="1" dirty="0"/>
              <a:t>”  - Överskattade, druvotypiska viner!”</a:t>
            </a:r>
          </a:p>
          <a:p>
            <a:pPr marL="36900" lvl="0" indent="0" algn="ctr">
              <a:buClr>
                <a:srgbClr val="DADADA"/>
              </a:buClr>
              <a:buNone/>
            </a:pPr>
            <a:endParaRPr lang="sv-SE" sz="3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sv-SE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Okända, mindre glamorösa appellationer </a:t>
            </a:r>
          </a:p>
          <a:p>
            <a:pPr marL="36900" indent="0" algn="ctr">
              <a:buNone/>
            </a:pPr>
            <a:endParaRPr lang="sv-SE" sz="3500" i="1" dirty="0"/>
          </a:p>
        </p:txBody>
      </p:sp>
    </p:spTree>
    <p:extLst>
      <p:ext uri="{BB962C8B-B14F-4D97-AF65-F5344CB8AC3E}">
        <p14:creationId xmlns:p14="http://schemas.microsoft.com/office/powerpoint/2010/main" val="311284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1AC36BD-3738-4FA3-9C8B-627A4AD1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8"/>
            <a:ext cx="12197423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B74D5-D6EE-4612-8CA9-6A1D15C7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Klassiska druvsorter – ”nya” smaker i naturviner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B0084F-4955-4712-BC5D-03859800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 algn="ctr">
              <a:buNone/>
            </a:pPr>
            <a:r>
              <a:rPr lang="sv-SE" sz="3200" b="1" dirty="0" err="1"/>
              <a:t>Viogner</a:t>
            </a:r>
            <a:r>
              <a:rPr lang="sv-SE" sz="3200" dirty="0"/>
              <a:t>  - tillför friskhet och sötma</a:t>
            </a:r>
          </a:p>
          <a:p>
            <a:pPr marL="36900" indent="0" algn="ctr">
              <a:buNone/>
            </a:pPr>
            <a:endParaRPr lang="sv-SE" sz="3200" dirty="0"/>
          </a:p>
          <a:p>
            <a:pPr marL="36900" indent="0" algn="ctr">
              <a:buNone/>
            </a:pPr>
            <a:r>
              <a:rPr lang="sv-SE" sz="3200" b="1" dirty="0" err="1"/>
              <a:t>Gewurztraminer</a:t>
            </a:r>
            <a:r>
              <a:rPr lang="sv-SE" sz="3200" b="1" dirty="0"/>
              <a:t> </a:t>
            </a:r>
            <a:r>
              <a:rPr lang="sv-SE" sz="3200" dirty="0"/>
              <a:t>– tillför friskhet</a:t>
            </a:r>
          </a:p>
          <a:p>
            <a:pPr marL="36900" indent="0" algn="ctr">
              <a:buNone/>
            </a:pPr>
            <a:endParaRPr lang="sv-SE" sz="3200" dirty="0"/>
          </a:p>
          <a:p>
            <a:pPr marL="36900" indent="0" algn="ctr">
              <a:buNone/>
            </a:pPr>
            <a:r>
              <a:rPr lang="sv-SE" sz="3200" b="1" dirty="0" err="1"/>
              <a:t>Syrah</a:t>
            </a:r>
            <a:r>
              <a:rPr lang="sv-SE" sz="3200" dirty="0"/>
              <a:t> – </a:t>
            </a:r>
            <a:r>
              <a:rPr lang="sv-SE" sz="3200" dirty="0" err="1"/>
              <a:t>spritsighet</a:t>
            </a:r>
            <a:r>
              <a:rPr lang="sv-SE" sz="3200" dirty="0"/>
              <a:t>, mjuka tanniner</a:t>
            </a:r>
          </a:p>
          <a:p>
            <a:pPr marL="36900" indent="0" algn="ctr">
              <a:buNone/>
            </a:pPr>
            <a:endParaRPr lang="sv-SE" sz="3200" dirty="0"/>
          </a:p>
          <a:p>
            <a:pPr marL="36900" indent="0" algn="ctr">
              <a:buNone/>
            </a:pPr>
            <a:r>
              <a:rPr lang="sv-SE" sz="3200" b="1" dirty="0" err="1"/>
              <a:t>Grenache</a:t>
            </a:r>
            <a:r>
              <a:rPr lang="sv-SE" sz="3200" dirty="0"/>
              <a:t> – </a:t>
            </a:r>
            <a:r>
              <a:rPr lang="sv-SE" sz="3200" dirty="0" err="1"/>
              <a:t>spritsighet</a:t>
            </a:r>
            <a:r>
              <a:rPr lang="sv-SE" sz="3200" dirty="0"/>
              <a:t>, motverkar oxidation</a:t>
            </a:r>
          </a:p>
        </p:txBody>
      </p:sp>
    </p:spTree>
    <p:extLst>
      <p:ext uri="{BB962C8B-B14F-4D97-AF65-F5344CB8AC3E}">
        <p14:creationId xmlns:p14="http://schemas.microsoft.com/office/powerpoint/2010/main" val="2252055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TM04033929[[fn=Skiffer]]</Template>
  <TotalTime>882</TotalTime>
  <Words>452</Words>
  <Application>Microsoft Office PowerPoint</Application>
  <PresentationFormat>Bredbild</PresentationFormat>
  <Paragraphs>104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6" baseType="lpstr">
      <vt:lpstr>Calisto MT</vt:lpstr>
      <vt:lpstr>Georgia</vt:lpstr>
      <vt:lpstr>Trebuchet MS</vt:lpstr>
      <vt:lpstr>Wingdings 2</vt:lpstr>
      <vt:lpstr>Skiffer</vt:lpstr>
      <vt:lpstr>Annorlunda druvsorter</vt:lpstr>
      <vt:lpstr>PowerPoint-presentation</vt:lpstr>
      <vt:lpstr>Gastronomin förändras – modernt, nynordiskt </vt:lpstr>
      <vt:lpstr>Vad kännetecknar en annorlunda druvsort?</vt:lpstr>
      <vt:lpstr>Vilka druvsorter ska vi prova idag?</vt:lpstr>
      <vt:lpstr>Synen på vin förändras</vt:lpstr>
      <vt:lpstr>Naturvin – delar upp konsumenter i två läger</vt:lpstr>
      <vt:lpstr>PowerPoint-presentation</vt:lpstr>
      <vt:lpstr>Klassiska druvsorter – ”nya” smaker i naturviner </vt:lpstr>
      <vt:lpstr>Tillverkningsmetod – Pét-Nat</vt:lpstr>
      <vt:lpstr>Tillverkningsmetod – skalkontakt </vt:lpstr>
      <vt:lpstr>PowerPoint-presentation</vt:lpstr>
      <vt:lpstr>PowerPoint-presentation</vt:lpstr>
      <vt:lpstr>1. Días de Verano Reserva Muscat</vt:lpstr>
      <vt:lpstr>PowerPoint-presentation</vt:lpstr>
      <vt:lpstr>PowerPoint-presentation</vt:lpstr>
      <vt:lpstr>2. Domaine du Château de la Violette ”Les Abymes”</vt:lpstr>
      <vt:lpstr>PowerPoint-presentation</vt:lpstr>
      <vt:lpstr>PowerPoint-presentation</vt:lpstr>
      <vt:lpstr>3. Hiruzta Txakolina</vt:lpstr>
      <vt:lpstr>PowerPoint-presentation</vt:lpstr>
      <vt:lpstr>PowerPoint-presentation</vt:lpstr>
      <vt:lpstr>PowerPoint-presentation</vt:lpstr>
      <vt:lpstr>4. Mezzacorona Lagrein</vt:lpstr>
      <vt:lpstr>PowerPoint-presentation</vt:lpstr>
      <vt:lpstr>PowerPoint-presentation</vt:lpstr>
      <vt:lpstr>5. Ktima Kir-Yianni, Yianakohori Hills 2014</vt:lpstr>
      <vt:lpstr>PowerPoint-presentation</vt:lpstr>
      <vt:lpstr>6. 2012 Château Bouscassé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Annorlunda viner</dc:title>
  <dc:creator>sebastian olsson</dc:creator>
  <cp:lastModifiedBy>Ewa Karsberg</cp:lastModifiedBy>
  <cp:revision>31</cp:revision>
  <dcterms:created xsi:type="dcterms:W3CDTF">2017-10-09T11:36:44Z</dcterms:created>
  <dcterms:modified xsi:type="dcterms:W3CDTF">2017-10-11T08:52:29Z</dcterms:modified>
</cp:coreProperties>
</file>